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7"/>
  </p:notesMasterIdLst>
  <p:handoutMasterIdLst>
    <p:handoutMasterId r:id="rId88"/>
  </p:handoutMasterIdLst>
  <p:sldIdLst>
    <p:sldId id="587" r:id="rId70"/>
    <p:sldId id="593" r:id="rId71"/>
    <p:sldId id="588" r:id="rId72"/>
    <p:sldId id="599" r:id="rId73"/>
    <p:sldId id="600" r:id="rId74"/>
    <p:sldId id="601" r:id="rId75"/>
    <p:sldId id="596" r:id="rId76"/>
    <p:sldId id="602" r:id="rId77"/>
    <p:sldId id="608" r:id="rId78"/>
    <p:sldId id="603" r:id="rId79"/>
    <p:sldId id="604" r:id="rId80"/>
    <p:sldId id="605" r:id="rId81"/>
    <p:sldId id="606" r:id="rId82"/>
    <p:sldId id="607" r:id="rId83"/>
    <p:sldId id="609" r:id="rId84"/>
    <p:sldId id="611" r:id="rId85"/>
    <p:sldId id="610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5" autoAdjust="0"/>
    <p:restoredTop sz="58284" autoAdjust="0"/>
  </p:normalViewPr>
  <p:slideViewPr>
    <p:cSldViewPr snapToGrid="0" snapToObjects="1" showGuides="1">
      <p:cViewPr varScale="1">
        <p:scale>
          <a:sx n="39" d="100"/>
          <a:sy n="39" d="100"/>
        </p:scale>
        <p:origin x="1182" y="3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84" Type="http://schemas.openxmlformats.org/officeDocument/2006/relationships/slide" Target="slides/slide15.xml"/><Relationship Id="rId89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viewProps" Target="view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2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16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64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12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92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148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5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9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6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98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1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8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4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3/15/2017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3/15/2017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3/15/2017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3/15/2017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sriurl.com/1230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compfight.com/" TargetMode="External"/><Relationship Id="rId3" Type="http://schemas.openxmlformats.org/officeDocument/2006/relationships/hyperlink" Target="https://developer.xamarin.com/" TargetMode="External"/><Relationship Id="rId7" Type="http://schemas.openxmlformats.org/officeDocument/2006/relationships/hyperlink" Target="https://www.flickr.com/photos/131450531@N06/31147288462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hyperlink" Target="https://geonet.esri.com/" TargetMode="External"/><Relationship Id="rId4" Type="http://schemas.openxmlformats.org/officeDocument/2006/relationships/hyperlink" Target="https://developers.arcgis.com/net/" TargetMode="External"/><Relationship Id="rId9" Type="http://schemas.openxmlformats.org/officeDocument/2006/relationships/hyperlink" Target="https://www.flickr.com/help/general/#14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androi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s.arcgis.com/ne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nc-nd/2.0" TargetMode="External"/><Relationship Id="rId5" Type="http://schemas.openxmlformats.org/officeDocument/2006/relationships/hyperlink" Target="http://compfight.com/" TargetMode="External"/><Relationship Id="rId4" Type="http://schemas.openxmlformats.org/officeDocument/2006/relationships/hyperlink" Target="https://www.flickr.com/photos/7552532@N07/31418110086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44051" y="2428193"/>
            <a:ext cx="9080685" cy="914400"/>
          </a:xfrm>
        </p:spPr>
        <p:txBody>
          <a:bodyPr/>
          <a:lstStyle/>
          <a:p>
            <a:r>
              <a:rPr lang="en-US" b="0" dirty="0"/>
              <a:t>Where's my Meeting?</a:t>
            </a:r>
            <a:br>
              <a:rPr lang="en-US" b="0" dirty="0"/>
            </a:br>
            <a:r>
              <a:rPr lang="en-US" b="0" dirty="0"/>
              <a:t>Indoor Routing and Tracking with Xamarin iOS</a:t>
            </a:r>
            <a:br>
              <a:rPr lang="en-US" b="0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Mara Stoica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348110"/>
            <a:ext cx="4527741" cy="1169551"/>
          </a:xfrm>
        </p:spPr>
        <p:txBody>
          <a:bodyPr/>
          <a:lstStyle/>
          <a:p>
            <a:r>
              <a:rPr lang="en-US" dirty="0"/>
              <a:t>Let’s make a Palm Springs map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88" y="1687313"/>
            <a:ext cx="3121423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95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– Create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set of handy tools for converting indoor CAD to GIS released this month: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CAD to GIS Python tool </a:t>
            </a:r>
          </a:p>
          <a:p>
            <a:pPr marL="457200" indent="-457200">
              <a:buAutoNum type="arabicPeriod"/>
            </a:pPr>
            <a:r>
              <a:rPr lang="en-US" dirty="0"/>
              <a:t>Indoor Network Creation tools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http://esriurl.com/12304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4016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– Make your Mobile Map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Symbolize the layers </a:t>
            </a:r>
          </a:p>
          <a:p>
            <a:pPr marL="457200" indent="-457200">
              <a:buAutoNum type="arabicPeriod"/>
            </a:pPr>
            <a:r>
              <a:rPr lang="en-US" dirty="0"/>
              <a:t>Create locator(s)</a:t>
            </a:r>
          </a:p>
          <a:p>
            <a:pPr marL="457200" indent="-457200">
              <a:buAutoNum type="arabicPeriod"/>
            </a:pPr>
            <a:r>
              <a:rPr lang="en-US" dirty="0"/>
              <a:t>Create </a:t>
            </a:r>
            <a:r>
              <a:rPr lang="en-US" dirty="0" err="1"/>
              <a:t>basemap</a:t>
            </a:r>
            <a:r>
              <a:rPr lang="en-US" dirty="0"/>
              <a:t> (for fully offline)</a:t>
            </a:r>
          </a:p>
          <a:p>
            <a:pPr marL="457200" indent="-457200">
              <a:buAutoNum type="arabicPeriod"/>
            </a:pPr>
            <a:r>
              <a:rPr lang="en-US" dirty="0"/>
              <a:t>Create Mobile Map Package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/>
              <a:t>Upload Mobile Map Package to Portal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990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Change App Settings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41487" y="1404937"/>
            <a:ext cx="8715375" cy="44100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0608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– Run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Uninstall the app (on device ) or delete AppSettings.xml file (on simulator)</a:t>
            </a:r>
          </a:p>
          <a:p>
            <a:pPr marL="457200" indent="-457200">
              <a:buAutoNum type="arabicPeriod"/>
            </a:pPr>
            <a:r>
              <a:rPr lang="en-US" dirty="0"/>
              <a:t>Run App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9701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37021590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8894" y="682625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– No more memorizing Session ID numbers!!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/>
              </a:rPr>
              <a:t>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Download the </a:t>
            </a:r>
            <a:r>
              <a:rPr lang="en-US" sz="1400" b="1" dirty="0" err="1">
                <a:ea typeface="+mn-ea"/>
                <a:cs typeface="+mn-cs"/>
              </a:rPr>
              <a:t>Esri</a:t>
            </a:r>
            <a:r>
              <a:rPr lang="en-US" sz="1400" b="1" dirty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and find your event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24283" y="1431640"/>
            <a:ext cx="214826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Select the session you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76580" y="1421369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4483" y="2366696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139457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87263" y="1439306"/>
            <a:ext cx="10369296" cy="44947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Xamarin</a:t>
            </a:r>
          </a:p>
          <a:p>
            <a:r>
              <a:rPr lang="en-US" dirty="0"/>
              <a:t>Xamarin University</a:t>
            </a:r>
          </a:p>
          <a:p>
            <a:r>
              <a:rPr lang="en-US" dirty="0">
                <a:hlinkClick r:id="rId3"/>
              </a:rPr>
              <a:t>https://developer.xamarin.com/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ArcGIS Runtime for Xamarin</a:t>
            </a:r>
          </a:p>
          <a:p>
            <a:r>
              <a:rPr lang="en-US" dirty="0">
                <a:hlinkClick r:id="rId4"/>
              </a:rPr>
              <a:t>https://developers.arcgis.com/net/</a:t>
            </a:r>
            <a:endParaRPr lang="en-US" dirty="0"/>
          </a:p>
          <a:p>
            <a:r>
              <a:rPr lang="en-US" dirty="0">
                <a:hlinkClick r:id="rId5"/>
              </a:rPr>
              <a:t>https://geonet.esri.com</a:t>
            </a:r>
            <a:r>
              <a:rPr lang="en-US" dirty="0"/>
              <a:t> search for Xamarin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Mara Stoica</a:t>
            </a:r>
          </a:p>
          <a:p>
            <a:r>
              <a:rPr lang="en-US" dirty="0"/>
              <a:t>Twitter: @</a:t>
            </a:r>
            <a:r>
              <a:rPr lang="en-US" dirty="0" err="1"/>
              <a:t>codergrl</a:t>
            </a:r>
            <a:endParaRPr lang="en-US" dirty="0"/>
          </a:p>
          <a:p>
            <a:r>
              <a:rPr lang="en-US" dirty="0"/>
              <a:t>Email: mstoica@esri.com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650" y="1493836"/>
            <a:ext cx="6350000" cy="2120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4650" y="1253570"/>
            <a:ext cx="4457447" cy="27622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200" b="1" dirty="0"/>
              <a:t>Photo Credit: </a:t>
            </a:r>
            <a:r>
              <a:rPr lang="en-US" sz="1200" b="1" dirty="0">
                <a:hlinkClick r:id="rId7"/>
              </a:rPr>
              <a:t>macduff312</a:t>
            </a:r>
            <a:r>
              <a:rPr lang="en-US" sz="1200" b="1" dirty="0"/>
              <a:t>  Flickr via </a:t>
            </a:r>
            <a:r>
              <a:rPr lang="en-US" sz="1200" b="1" dirty="0" err="1">
                <a:hlinkClick r:id="rId8"/>
              </a:rPr>
              <a:t>Compfight</a:t>
            </a:r>
            <a:r>
              <a:rPr lang="en-US" sz="1200" b="1" dirty="0"/>
              <a:t> </a:t>
            </a:r>
            <a:r>
              <a:rPr lang="en-US" sz="1200" b="1" dirty="0">
                <a:hlinkClick r:id="rId9"/>
              </a:rPr>
              <a:t>cc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48357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Introducing Example Apps</a:t>
            </a:r>
          </a:p>
        </p:txBody>
      </p:sp>
    </p:spTree>
    <p:extLst>
      <p:ext uri="{BB962C8B-B14F-4D97-AF65-F5344CB8AC3E}">
        <p14:creationId xmlns:p14="http://schemas.microsoft.com/office/powerpoint/2010/main" val="161176693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Apps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little bit about us: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New group started in 2016</a:t>
            </a:r>
          </a:p>
          <a:p>
            <a:r>
              <a:rPr lang="en-US" dirty="0"/>
              <a:t>We build apps with the Runtime SDKs</a:t>
            </a:r>
          </a:p>
          <a:p>
            <a:r>
              <a:rPr lang="en-US" dirty="0"/>
              <a:t>Currently .NET and Android</a:t>
            </a:r>
          </a:p>
          <a:p>
            <a:r>
              <a:rPr lang="en-US" dirty="0"/>
              <a:t>Planning on adding iOS in the near future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we have so far: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 Android apps: Maps App, Nearby App and EMU App </a:t>
            </a:r>
          </a:p>
          <a:p>
            <a:r>
              <a:rPr lang="en-US" dirty="0"/>
              <a:t>1 .NET app: Indoor Routing App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we’re working on this year: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Android: Offline </a:t>
            </a:r>
            <a:r>
              <a:rPr lang="en-US" dirty="0" err="1"/>
              <a:t>Mapbook</a:t>
            </a:r>
            <a:r>
              <a:rPr lang="en-US" dirty="0"/>
              <a:t>, Data Collector </a:t>
            </a:r>
          </a:p>
          <a:p>
            <a:r>
              <a:rPr lang="en-US" dirty="0"/>
              <a:t>.NET: Offline </a:t>
            </a:r>
            <a:r>
              <a:rPr lang="en-US" dirty="0" err="1"/>
              <a:t>Mapbook</a:t>
            </a:r>
            <a:r>
              <a:rPr lang="en-US" dirty="0"/>
              <a:t> (WPF), Maps App (all platforms)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4635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Example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Developers site for each SDK under Featured Apps: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Android: </a:t>
            </a:r>
            <a:r>
              <a:rPr lang="en-US" dirty="0">
                <a:hlinkClick r:id="rId3"/>
              </a:rPr>
              <a:t>https://developers.arcgis.com/android/</a:t>
            </a:r>
            <a:endParaRPr lang="en-US" dirty="0"/>
          </a:p>
          <a:p>
            <a:r>
              <a:rPr lang="en-US" dirty="0"/>
              <a:t>.NET: </a:t>
            </a:r>
            <a:r>
              <a:rPr lang="en-US" dirty="0">
                <a:hlinkClick r:id="rId4"/>
              </a:rPr>
              <a:t>https://developers.arcgis.com/net/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8115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Indoor Routing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358173359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707" b="7707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763335"/>
            <a:ext cx="4527741" cy="1754326"/>
          </a:xfrm>
        </p:spPr>
        <p:txBody>
          <a:bodyPr/>
          <a:lstStyle/>
          <a:p>
            <a:r>
              <a:rPr lang="en-US" dirty="0"/>
              <a:t>Demo: Routing Around the Esri Campus</a:t>
            </a:r>
          </a:p>
        </p:txBody>
      </p:sp>
    </p:spTree>
    <p:extLst>
      <p:ext uri="{BB962C8B-B14F-4D97-AF65-F5344CB8AC3E}">
        <p14:creationId xmlns:p14="http://schemas.microsoft.com/office/powerpoint/2010/main" val="257786233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Your 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Keyword: Customizable!!!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Author your own data</a:t>
            </a:r>
          </a:p>
          <a:p>
            <a:r>
              <a:rPr lang="en-US" dirty="0"/>
              <a:t>Export it to a Mobile Map Package</a:t>
            </a:r>
          </a:p>
          <a:p>
            <a:r>
              <a:rPr lang="en-US" dirty="0"/>
              <a:t>Change App Settings</a:t>
            </a:r>
          </a:p>
          <a:p>
            <a:r>
              <a:rPr lang="en-US" dirty="0"/>
              <a:t>Done!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0" y="1028700"/>
            <a:ext cx="6350000" cy="422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8950" y="5306103"/>
            <a:ext cx="6350000" cy="72854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200" dirty="0"/>
              <a:t>Photo Credit: </a:t>
            </a:r>
            <a:r>
              <a:rPr lang="en-US" sz="1200" dirty="0">
                <a:hlinkClick r:id="rId4"/>
              </a:rPr>
              <a:t>ATOMIC Hot Links</a:t>
            </a:r>
            <a:r>
              <a:rPr lang="en-US" sz="1200" dirty="0"/>
              <a:t> Flickr via </a:t>
            </a:r>
            <a:r>
              <a:rPr lang="en-US" sz="1200" dirty="0" err="1">
                <a:hlinkClick r:id="rId5"/>
              </a:rPr>
              <a:t>Compfight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cc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723575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US" dirty="0"/>
              <a:t>Indoor Routing -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9983500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380</Words>
  <Application>Microsoft Office PowerPoint</Application>
  <PresentationFormat>Widescreen</PresentationFormat>
  <Paragraphs>97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Arial</vt:lpstr>
      <vt:lpstr>Calibri</vt:lpstr>
      <vt:lpstr>Lucida Grande</vt:lpstr>
      <vt:lpstr>Wingdings</vt:lpstr>
      <vt:lpstr>Esri_Corporate_Template-Dark</vt:lpstr>
      <vt:lpstr>Where's my Meeting? Indoor Routing and Tracking with Xamarin iOS </vt:lpstr>
      <vt:lpstr>Introducing Example Apps</vt:lpstr>
      <vt:lpstr>Example Apps Group</vt:lpstr>
      <vt:lpstr>Example Apps</vt:lpstr>
      <vt:lpstr>Where to Find Example Apps</vt:lpstr>
      <vt:lpstr>Indoor Routing Application</vt:lpstr>
      <vt:lpstr>Demo: Routing Around the Esri Campus</vt:lpstr>
      <vt:lpstr>Making it Your Own</vt:lpstr>
      <vt:lpstr>Indoor Routing - Architecture</vt:lpstr>
      <vt:lpstr>Let’s make a Palm Springs map</vt:lpstr>
      <vt:lpstr>Step 1 – Create the Data</vt:lpstr>
      <vt:lpstr>Step 2 – Make your Mobile Map Package</vt:lpstr>
      <vt:lpstr>Step 3 – Change App Settings</vt:lpstr>
      <vt:lpstr>Step 4 – Run the App</vt:lpstr>
      <vt:lpstr>Resources</vt:lpstr>
      <vt:lpstr>Please Take Our Survey! – No more memorizing Session ID numbers!! 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2017-03-15T18:56:37Z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